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BV/b7rvoayO+odODzR+muZZW3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59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5dbbfd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5dbbfd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Busuu: </a:t>
            </a:r>
            <a:r>
              <a:rPr lang="es" sz="1050">
                <a:solidFill>
                  <a:srgbClr val="4D5156"/>
                </a:solidFill>
                <a:highlight>
                  <a:srgbClr val="FFFFFF"/>
                </a:highlight>
              </a:rPr>
              <a:t>Busuu is a language learning platform on web, iOS and Android that allows users to interact with native speakers. There are 12 language courses currently offered: English, Spanish, French, German, Italian, Portuguese, Chinese, Japanese, Polish, Turkish, Russian, and Arabic. 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50">
                <a:solidFill>
                  <a:srgbClr val="4D5156"/>
                </a:solidFill>
                <a:highlight>
                  <a:srgbClr val="FFFFFF"/>
                </a:highlight>
              </a:rPr>
              <a:t>Babbel: Is a German subscription-based language learning app and e-learning platform, available in various languages.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dbbfd6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5dbbfd6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2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2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1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2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Kindle-Now-with-Built-in-Front-Light/dp/B07978J597" TargetMode="External"/><Relationship Id="rId3" Type="http://schemas.openxmlformats.org/officeDocument/2006/relationships/hyperlink" Target="https://www.busuu.com/es" TargetMode="External"/><Relationship Id="rId7" Type="http://schemas.openxmlformats.org/officeDocument/2006/relationships/hyperlink" Target="https://www.spotify.com/c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tflix.com/cl/" TargetMode="External"/><Relationship Id="rId5" Type="http://schemas.openxmlformats.org/officeDocument/2006/relationships/hyperlink" Target="https://es.duolingo.com/" TargetMode="External"/><Relationship Id="rId4" Type="http://schemas.openxmlformats.org/officeDocument/2006/relationships/hyperlink" Target="https://languagedrop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 idx="4294967295"/>
          </p:nvPr>
        </p:nvSpPr>
        <p:spPr>
          <a:xfrm>
            <a:off x="1282700" y="2063750"/>
            <a:ext cx="6578600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 para el aprendizaje de un nuevo idioma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4294967295"/>
          </p:nvPr>
        </p:nvSpPr>
        <p:spPr>
          <a:xfrm>
            <a:off x="2654300" y="3098800"/>
            <a:ext cx="38354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Sofía Azócar y Valeria Montecinos</a:t>
            </a:r>
            <a:r>
              <a:rPr lang="e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00" y="541575"/>
            <a:ext cx="1130850" cy="3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1331975" y="3515800"/>
            <a:ext cx="336600" cy="432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064163" y="3515800"/>
            <a:ext cx="336600" cy="432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6900525" y="3515800"/>
            <a:ext cx="336600" cy="432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 rot="-5400000">
            <a:off x="2735588" y="824350"/>
            <a:ext cx="2956550" cy="1828800"/>
          </a:xfrm>
          <a:prstGeom prst="flowChartProcess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7638" y="401225"/>
            <a:ext cx="1570599" cy="26729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8"/>
          <p:cNvSpPr/>
          <p:nvPr/>
        </p:nvSpPr>
        <p:spPr>
          <a:xfrm rot="-5400000">
            <a:off x="23463" y="824338"/>
            <a:ext cx="2956550" cy="1828800"/>
          </a:xfrm>
          <a:prstGeom prst="flowChartProcess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6">
            <a:alphaModFix/>
          </a:blip>
          <a:srcRect l="1748" t="2664" b="2853"/>
          <a:stretch/>
        </p:blipFill>
        <p:spPr>
          <a:xfrm>
            <a:off x="682588" y="376875"/>
            <a:ext cx="1616349" cy="2672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8"/>
          <p:cNvSpPr/>
          <p:nvPr/>
        </p:nvSpPr>
        <p:spPr>
          <a:xfrm rot="10800000">
            <a:off x="5590588" y="1034213"/>
            <a:ext cx="2956550" cy="1828800"/>
          </a:xfrm>
          <a:prstGeom prst="flowChartProcess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1450" y="1174200"/>
            <a:ext cx="2754823" cy="15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8"/>
          <p:cNvSpPr/>
          <p:nvPr/>
        </p:nvSpPr>
        <p:spPr>
          <a:xfrm>
            <a:off x="1095575" y="3993625"/>
            <a:ext cx="821100" cy="72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6491" y="4158547"/>
            <a:ext cx="439433" cy="3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3842300" y="4035950"/>
            <a:ext cx="734100" cy="685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0543" y="4290034"/>
            <a:ext cx="617600" cy="17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/>
          <p:nvPr/>
        </p:nvSpPr>
        <p:spPr>
          <a:xfrm>
            <a:off x="6701813" y="4014625"/>
            <a:ext cx="734100" cy="72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19697" y="4112192"/>
            <a:ext cx="498248" cy="37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85614" y="4490715"/>
            <a:ext cx="366418" cy="20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 txBox="1"/>
          <p:nvPr/>
        </p:nvSpPr>
        <p:spPr>
          <a:xfrm>
            <a:off x="944425" y="4699488"/>
            <a:ext cx="11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Logo de </a:t>
            </a: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Kindle</a:t>
            </a:r>
            <a:r>
              <a:rPr lang="es" sz="1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3636900" y="4699500"/>
            <a:ext cx="117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Spotify.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6501975" y="4699500"/>
            <a:ext cx="11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Netflix.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6168885" y="2863013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Netflix. 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726026" y="3161800"/>
            <a:ext cx="157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Kindle. 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3401150" y="3161800"/>
            <a:ext cx="161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Spotify.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Diapo 7">
            <a:hlinkClick r:id="" action="ppaction://media"/>
            <a:extLst>
              <a:ext uri="{FF2B5EF4-FFF2-40B4-BE49-F238E27FC236}">
                <a16:creationId xmlns:a16="http://schemas.microsoft.com/office/drawing/2014/main" id="{FF71F6E3-C8A8-4DDC-9CDA-5E55924FB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32836" y="373162"/>
            <a:ext cx="487363" cy="48736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06644F4-B511-4E64-A6AC-667094EE49F6}"/>
              </a:ext>
            </a:extLst>
          </p:cNvPr>
          <p:cNvSpPr txBox="1"/>
          <p:nvPr/>
        </p:nvSpPr>
        <p:spPr>
          <a:xfrm>
            <a:off x="6956011" y="-21459"/>
            <a:ext cx="202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Kindle, Spotify, Netflix, 2021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>
            <a:spLocks noGrp="1"/>
          </p:cNvSpPr>
          <p:nvPr>
            <p:ph type="title" idx="4294967295"/>
          </p:nvPr>
        </p:nvSpPr>
        <p:spPr>
          <a:xfrm>
            <a:off x="2620715" y="163313"/>
            <a:ext cx="399097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acceder a Spotify?</a:t>
            </a:r>
            <a:endParaRPr sz="25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243675" y="1250727"/>
            <a:ext cx="2075700" cy="36204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3">
            <a:alphaModFix/>
          </a:blip>
          <a:srcRect t="9796"/>
          <a:stretch/>
        </p:blipFill>
        <p:spPr>
          <a:xfrm>
            <a:off x="411236" y="1341612"/>
            <a:ext cx="1702334" cy="34384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9"/>
          <p:cNvSpPr/>
          <p:nvPr/>
        </p:nvSpPr>
        <p:spPr>
          <a:xfrm>
            <a:off x="2429939" y="1250727"/>
            <a:ext cx="2075700" cy="36204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339799" y="798325"/>
            <a:ext cx="197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</a:rPr>
              <a:t>Paso 1: Instala la aplicación.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2578001" y="817050"/>
            <a:ext cx="177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2: Crea una cuenta.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4616203" y="798313"/>
            <a:ext cx="207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3: Busca la música que desees.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6824634" y="805536"/>
            <a:ext cx="207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Paso 4: Busca las letras y aprende.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 l="25590" r="25590"/>
          <a:stretch/>
        </p:blipFill>
        <p:spPr>
          <a:xfrm>
            <a:off x="2616641" y="1381565"/>
            <a:ext cx="1702334" cy="335856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Google Shape;253;p9"/>
          <p:cNvSpPr/>
          <p:nvPr/>
        </p:nvSpPr>
        <p:spPr>
          <a:xfrm>
            <a:off x="4616203" y="1250727"/>
            <a:ext cx="2075700" cy="36204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5">
            <a:alphaModFix/>
          </a:blip>
          <a:srcRect l="2219" t="7726" b="4868"/>
          <a:stretch/>
        </p:blipFill>
        <p:spPr>
          <a:xfrm>
            <a:off x="4780681" y="1381565"/>
            <a:ext cx="1746713" cy="33585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9"/>
          <p:cNvSpPr/>
          <p:nvPr/>
        </p:nvSpPr>
        <p:spPr>
          <a:xfrm>
            <a:off x="6802467" y="1250715"/>
            <a:ext cx="2075700" cy="36204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6">
            <a:alphaModFix/>
          </a:blip>
          <a:srcRect t="8993" b="6001"/>
          <a:stretch/>
        </p:blipFill>
        <p:spPr>
          <a:xfrm>
            <a:off x="6989125" y="1381575"/>
            <a:ext cx="1746700" cy="33585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238;p8">
            <a:extLst>
              <a:ext uri="{FF2B5EF4-FFF2-40B4-BE49-F238E27FC236}">
                <a16:creationId xmlns:a16="http://schemas.microsoft.com/office/drawing/2014/main" id="{78C385A0-AF2B-462A-B77F-03BC04F8C5F4}"/>
              </a:ext>
            </a:extLst>
          </p:cNvPr>
          <p:cNvSpPr txBox="1"/>
          <p:nvPr/>
        </p:nvSpPr>
        <p:spPr>
          <a:xfrm>
            <a:off x="7113729" y="4780082"/>
            <a:ext cx="161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Spotify.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38;p8">
            <a:extLst>
              <a:ext uri="{FF2B5EF4-FFF2-40B4-BE49-F238E27FC236}">
                <a16:creationId xmlns:a16="http://schemas.microsoft.com/office/drawing/2014/main" id="{5419392C-5503-4FFA-B58C-6C3310EFBB28}"/>
              </a:ext>
            </a:extLst>
          </p:cNvPr>
          <p:cNvSpPr txBox="1"/>
          <p:nvPr/>
        </p:nvSpPr>
        <p:spPr>
          <a:xfrm>
            <a:off x="4927465" y="4792529"/>
            <a:ext cx="161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Spotify.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38;p8">
            <a:extLst>
              <a:ext uri="{FF2B5EF4-FFF2-40B4-BE49-F238E27FC236}">
                <a16:creationId xmlns:a16="http://schemas.microsoft.com/office/drawing/2014/main" id="{5B5BBF1D-AB83-4982-BDC8-17C0268C8C88}"/>
              </a:ext>
            </a:extLst>
          </p:cNvPr>
          <p:cNvSpPr txBox="1"/>
          <p:nvPr/>
        </p:nvSpPr>
        <p:spPr>
          <a:xfrm>
            <a:off x="2741201" y="4792529"/>
            <a:ext cx="161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Spotify.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38;p8">
            <a:extLst>
              <a:ext uri="{FF2B5EF4-FFF2-40B4-BE49-F238E27FC236}">
                <a16:creationId xmlns:a16="http://schemas.microsoft.com/office/drawing/2014/main" id="{ED5BF184-A02D-4EFF-994C-F116C8D7BF1A}"/>
              </a:ext>
            </a:extLst>
          </p:cNvPr>
          <p:cNvSpPr txBox="1"/>
          <p:nvPr/>
        </p:nvSpPr>
        <p:spPr>
          <a:xfrm>
            <a:off x="473325" y="4792529"/>
            <a:ext cx="161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Spotify.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56647D8-C13B-4998-99BE-E16A1ABFBD8A}"/>
              </a:ext>
            </a:extLst>
          </p:cNvPr>
          <p:cNvSpPr txBox="1"/>
          <p:nvPr/>
        </p:nvSpPr>
        <p:spPr>
          <a:xfrm>
            <a:off x="8125802" y="-23049"/>
            <a:ext cx="202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Spotify, 2021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>
            <a:spLocks noGrp="1"/>
          </p:cNvSpPr>
          <p:nvPr>
            <p:ph type="title" idx="4294967295"/>
          </p:nvPr>
        </p:nvSpPr>
        <p:spPr>
          <a:xfrm>
            <a:off x="2576512" y="437017"/>
            <a:ext cx="399097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sz="25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B7526D-C712-43E0-8CC8-713F32B16E07}"/>
              </a:ext>
            </a:extLst>
          </p:cNvPr>
          <p:cNvSpPr txBox="1"/>
          <p:nvPr/>
        </p:nvSpPr>
        <p:spPr>
          <a:xfrm>
            <a:off x="794823" y="1336930"/>
            <a:ext cx="7554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-   </a:t>
            </a:r>
            <a:r>
              <a:rPr lang="es-MX" sz="2000" dirty="0" err="1">
                <a:solidFill>
                  <a:schemeClr val="bg1"/>
                </a:solidFill>
              </a:rPr>
              <a:t>Busuu</a:t>
            </a:r>
            <a:r>
              <a:rPr lang="es-MX" sz="2000" dirty="0">
                <a:solidFill>
                  <a:schemeClr val="bg1"/>
                </a:solidFill>
              </a:rPr>
              <a:t>, 2021   </a:t>
            </a:r>
            <a:r>
              <a:rPr lang="es-MX" sz="2000" dirty="0">
                <a:solidFill>
                  <a:schemeClr val="bg1"/>
                </a:solidFill>
                <a:hlinkClick r:id="rId3"/>
              </a:rPr>
              <a:t>https://www.busuu.com/es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</a:p>
          <a:p>
            <a:r>
              <a:rPr lang="es-MX" sz="2000" dirty="0">
                <a:solidFill>
                  <a:schemeClr val="bg1"/>
                </a:solidFill>
              </a:rPr>
              <a:t>-   </a:t>
            </a:r>
            <a:r>
              <a:rPr lang="es-MX" sz="2000" dirty="0" err="1">
                <a:solidFill>
                  <a:schemeClr val="bg1"/>
                </a:solidFill>
              </a:rPr>
              <a:t>Drops</a:t>
            </a:r>
            <a:r>
              <a:rPr lang="es-MX" sz="2000" dirty="0">
                <a:solidFill>
                  <a:schemeClr val="bg1"/>
                </a:solidFill>
              </a:rPr>
              <a:t>, 2021   </a:t>
            </a:r>
            <a:r>
              <a:rPr lang="es-MX" sz="2000" dirty="0">
                <a:solidFill>
                  <a:schemeClr val="bg1"/>
                </a:solidFill>
                <a:hlinkClick r:id="rId4"/>
              </a:rPr>
              <a:t>https://languagedrops.com/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</a:p>
          <a:p>
            <a:r>
              <a:rPr lang="es-MX" sz="2000" dirty="0">
                <a:solidFill>
                  <a:schemeClr val="bg1"/>
                </a:solidFill>
              </a:rPr>
              <a:t>-   Duolingo, 2021 </a:t>
            </a:r>
            <a:r>
              <a:rPr lang="es-CL" sz="2000" b="0" i="0" u="sng" dirty="0">
                <a:solidFill>
                  <a:srgbClr val="3367D6"/>
                </a:solidFill>
                <a:effectLst/>
                <a:latin typeface="Roboto" panose="020B0604020202020204" pitchFamily="2" charset="0"/>
                <a:hlinkClick r:id="rId5"/>
              </a:rPr>
              <a:t>https://es.duolingo.com/</a:t>
            </a:r>
            <a:endParaRPr lang="es-MX" sz="2000" u="sng" dirty="0">
              <a:solidFill>
                <a:schemeClr val="bg1"/>
              </a:solidFill>
              <a:latin typeface="Roboto" panose="020B0604020202020204" pitchFamily="2" charset="0"/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-   Netflix, 2021 </a:t>
            </a:r>
            <a:r>
              <a:rPr lang="es-CL" sz="2000" b="0" i="0" u="sng" dirty="0">
                <a:solidFill>
                  <a:srgbClr val="3367D6"/>
                </a:solidFill>
                <a:effectLst/>
                <a:latin typeface="Roboto" panose="02000000000000000000" pitchFamily="2" charset="0"/>
                <a:hlinkClick r:id="rId6"/>
              </a:rPr>
              <a:t>https://www.netflix.com/cl/</a:t>
            </a:r>
            <a:endParaRPr lang="es-CL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-   Spotify, 2021 </a:t>
            </a:r>
            <a:r>
              <a:rPr lang="es-CL" sz="2000" b="0" i="0" u="sng" dirty="0">
                <a:solidFill>
                  <a:srgbClr val="3367D6"/>
                </a:solidFill>
                <a:effectLst/>
                <a:latin typeface="Roboto" panose="02000000000000000000" pitchFamily="2" charset="0"/>
                <a:hlinkClick r:id="rId7"/>
              </a:rPr>
              <a:t>https://www.spotify.com/cl/</a:t>
            </a:r>
            <a:endParaRPr lang="es-CL" sz="20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-   Kindle, 2021 </a:t>
            </a:r>
            <a:r>
              <a:rPr lang="es-MX" sz="2000" dirty="0">
                <a:solidFill>
                  <a:schemeClr val="bg1"/>
                </a:solidFill>
                <a:hlinkClick r:id="rId8"/>
              </a:rPr>
              <a:t>https://www.amazon.com/Kindle-Now-with-Built-in-Front-Light/dp/B07978J597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es-MX" sz="2000" dirty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/>
        </p:nvSpPr>
        <p:spPr>
          <a:xfrm>
            <a:off x="2947800" y="557475"/>
            <a:ext cx="324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Antes de comenzar...</a:t>
            </a:r>
            <a:endParaRPr sz="2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8463" y="1387225"/>
            <a:ext cx="1120325" cy="11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652150" y="1662663"/>
            <a:ext cx="5679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 presentación cuenta con audio integrado. Para hacer uso de este, sólo se debe presionar el ícono de audio que se aprecia en cada diapositiva.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652150" y="3192225"/>
            <a:ext cx="5679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También es necesario mencionar que no cuenta con una presentación automática, por lo tanto, se deben presionar las teclas de dirección del teclado  para hacer el cambio a la siguiente o anterior diapositiva.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7091175" y="2507538"/>
            <a:ext cx="131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ícono de sonido.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238" y="3192226"/>
            <a:ext cx="2426775" cy="13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6535250" y="4474050"/>
            <a:ext cx="237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Teclado con el nombre de sus respectivas teclas.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1158750" y="1493700"/>
            <a:ext cx="6826500" cy="18459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324500" y="1708638"/>
            <a:ext cx="6495000" cy="1416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Decide el idioma que quieres aprender y una vez que ya estés seguro de tu elección, puedes elegir una de las estrategias que te presentaremos a continuación  que te ayudará a lograr tu objetivo con éxito.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2938100" y="536400"/>
            <a:ext cx="324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Antes de comenzar...</a:t>
            </a:r>
            <a:endParaRPr sz="2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099" y="3538020"/>
            <a:ext cx="1274401" cy="1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0022">
            <a:off x="2574959" y="3826131"/>
            <a:ext cx="1127989" cy="109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62850">
            <a:off x="5474449" y="3571062"/>
            <a:ext cx="1184625" cy="1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3969683" y="4829802"/>
            <a:ext cx="126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Uso de celular.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487049" y="4804799"/>
            <a:ext cx="126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Claqueta.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372733" y="4829802"/>
            <a:ext cx="155236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Cuaderno, lápiz y goma.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 idx="4294967295"/>
          </p:nvPr>
        </p:nvSpPr>
        <p:spPr>
          <a:xfrm>
            <a:off x="2585200" y="422938"/>
            <a:ext cx="3481388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¡Házlo tú mismo!</a:t>
            </a:r>
            <a:endParaRPr sz="25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410200" y="1519800"/>
            <a:ext cx="24612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3286963" y="1519800"/>
            <a:ext cx="24612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6163725" y="1519800"/>
            <a:ext cx="24612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6675" y="1682362"/>
            <a:ext cx="1189600" cy="118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400" y="1803763"/>
            <a:ext cx="1888800" cy="946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t="5740"/>
          <a:stretch/>
        </p:blipFill>
        <p:spPr>
          <a:xfrm>
            <a:off x="6799525" y="1750674"/>
            <a:ext cx="1189601" cy="11212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4"/>
          <p:cNvSpPr txBox="1"/>
          <p:nvPr/>
        </p:nvSpPr>
        <p:spPr>
          <a:xfrm>
            <a:off x="487600" y="3034500"/>
            <a:ext cx="230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Mujer escribiendo y estudiando.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441775" y="3807675"/>
            <a:ext cx="8183100" cy="85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46950" y="3933875"/>
            <a:ext cx="79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comenzar a aprender un idioma es importante que practiques por ti mismo con los materiales más cercanos que tengas que además te sirven para desarrollar tu creatividad.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6124875" y="3034500"/>
            <a:ext cx="253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Niño desarrollando juego didáctico.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3526200" y="3034500"/>
            <a:ext cx="209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realizando tarjetas.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5dbbfd643_0_0"/>
          <p:cNvSpPr txBox="1">
            <a:spLocks noGrp="1"/>
          </p:cNvSpPr>
          <p:nvPr>
            <p:ph type="title" idx="4294967295"/>
          </p:nvPr>
        </p:nvSpPr>
        <p:spPr>
          <a:xfrm>
            <a:off x="2132200" y="447701"/>
            <a:ext cx="496887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hacer llavero de tarjetas?</a:t>
            </a:r>
            <a:endParaRPr sz="25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5dbbfd643_0_0"/>
          <p:cNvSpPr/>
          <p:nvPr/>
        </p:nvSpPr>
        <p:spPr>
          <a:xfrm>
            <a:off x="293813" y="1404100"/>
            <a:ext cx="27348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d5dbbfd643_0_0"/>
          <p:cNvSpPr txBox="1"/>
          <p:nvPr/>
        </p:nvSpPr>
        <p:spPr>
          <a:xfrm>
            <a:off x="396263" y="1407250"/>
            <a:ext cx="25299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Paso 1:</a:t>
            </a:r>
            <a:r>
              <a:rPr lang="es" sz="1200"/>
              <a:t> </a:t>
            </a:r>
            <a:r>
              <a:rPr lang="es" sz="1200">
                <a:solidFill>
                  <a:srgbClr val="FFFFFF"/>
                </a:solidFill>
              </a:rPr>
              <a:t>Recolectar todos los materiales. En este caso serían: una argolla de llavero, lápiz, cartulina, tijera, regla, una perforadora y un diccionario de tu idioma y del idioma que desees aprender</a:t>
            </a:r>
            <a:r>
              <a:rPr lang="es">
                <a:solidFill>
                  <a:srgbClr val="FFFFFF"/>
                </a:solidFill>
              </a:rPr>
              <a:t>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Google Shape;126;gd5dbbfd643_0_0"/>
          <p:cNvSpPr/>
          <p:nvPr/>
        </p:nvSpPr>
        <p:spPr>
          <a:xfrm>
            <a:off x="293813" y="3218400"/>
            <a:ext cx="27348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d5dbbfd643_0_0"/>
          <p:cNvSpPr txBox="1"/>
          <p:nvPr/>
        </p:nvSpPr>
        <p:spPr>
          <a:xfrm>
            <a:off x="396263" y="3606300"/>
            <a:ext cx="2529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Paso 2:</a:t>
            </a:r>
            <a:r>
              <a:rPr lang="es" sz="1200"/>
              <a:t> </a:t>
            </a:r>
            <a:r>
              <a:rPr lang="es" sz="1200">
                <a:solidFill>
                  <a:srgbClr val="FFFFFF"/>
                </a:solidFill>
              </a:rPr>
              <a:t>Dibuja en la cartulina rectángulos de la misma medida y posteriormente recortalos.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gd5dbbfd643_0_0"/>
          <p:cNvSpPr/>
          <p:nvPr/>
        </p:nvSpPr>
        <p:spPr>
          <a:xfrm>
            <a:off x="3249238" y="3218400"/>
            <a:ext cx="27348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d5dbbfd643_0_0"/>
          <p:cNvSpPr/>
          <p:nvPr/>
        </p:nvSpPr>
        <p:spPr>
          <a:xfrm>
            <a:off x="3249238" y="1404100"/>
            <a:ext cx="27348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d5dbbfd643_0_0"/>
          <p:cNvSpPr txBox="1"/>
          <p:nvPr/>
        </p:nvSpPr>
        <p:spPr>
          <a:xfrm>
            <a:off x="3351688" y="1699750"/>
            <a:ext cx="2529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Paso 3:</a:t>
            </a:r>
            <a:r>
              <a:rPr lang="es" sz="1200"/>
              <a:t> </a:t>
            </a:r>
            <a:r>
              <a:rPr lang="es" sz="1200">
                <a:solidFill>
                  <a:srgbClr val="FFFFFF"/>
                </a:solidFill>
              </a:rPr>
              <a:t>Sobre los rectángulos escribe las palabras que  te cuesta memorizar junto con su traducción.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gd5dbbfd643_0_0"/>
          <p:cNvSpPr txBox="1"/>
          <p:nvPr/>
        </p:nvSpPr>
        <p:spPr>
          <a:xfrm>
            <a:off x="3351688" y="3421650"/>
            <a:ext cx="2529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Paso 4:</a:t>
            </a:r>
            <a:r>
              <a:rPr lang="es" sz="1200"/>
              <a:t> </a:t>
            </a:r>
            <a:r>
              <a:rPr lang="es" sz="1200">
                <a:solidFill>
                  <a:srgbClr val="FFFFFF"/>
                </a:solidFill>
              </a:rPr>
              <a:t>Finalmente, perfora las cartulinas en el mismo lugar, juntalas y pasa la argolla por el orificio de forma que se unan a modo de llavero.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gd5dbbfd643_0_0"/>
          <p:cNvSpPr/>
          <p:nvPr/>
        </p:nvSpPr>
        <p:spPr>
          <a:xfrm>
            <a:off x="6115388" y="2091600"/>
            <a:ext cx="2734800" cy="15147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d5dbbfd64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1950" y="2243226"/>
            <a:ext cx="1041675" cy="1041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gd5dbbfd643_0_0"/>
          <p:cNvSpPr txBox="1"/>
          <p:nvPr/>
        </p:nvSpPr>
        <p:spPr>
          <a:xfrm>
            <a:off x="6307125" y="3284900"/>
            <a:ext cx="246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Idea de cómo podría lucir tu llavero.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 idx="4294967295"/>
          </p:nvPr>
        </p:nvSpPr>
        <p:spPr>
          <a:xfrm>
            <a:off x="3530707" y="345912"/>
            <a:ext cx="228123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Aplicaciones</a:t>
            </a:r>
            <a:endParaRPr sz="25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791350" y="1213875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811213" y="3076800"/>
            <a:ext cx="126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Duolingo.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7138300" y="3076800"/>
            <a:ext cx="112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Drops.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070625" y="3076800"/>
            <a:ext cx="112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Busuu.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36425" y="1213875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3723675" y="1213875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26" y="1596466"/>
            <a:ext cx="1043201" cy="10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500" y="1647813"/>
            <a:ext cx="909900" cy="9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927" y="1560476"/>
            <a:ext cx="1043200" cy="10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80450" y="3941025"/>
            <a:ext cx="8183100" cy="85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585625" y="4067225"/>
            <a:ext cx="79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Puedes hacer uso de distintas aplicaciones que te ayudarán a practicar el idioma que quieres aprender mediante actividades dinámicas.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523875" y="643900"/>
            <a:ext cx="3019500" cy="18231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408" y="857645"/>
            <a:ext cx="2552357" cy="1395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6"/>
          <p:cNvSpPr/>
          <p:nvPr/>
        </p:nvSpPr>
        <p:spPr>
          <a:xfrm>
            <a:off x="3062250" y="2924800"/>
            <a:ext cx="3019500" cy="17901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5686425" y="643888"/>
            <a:ext cx="3019500" cy="18231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98" y="3168871"/>
            <a:ext cx="2743004" cy="13019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82007" y="857651"/>
            <a:ext cx="2628334" cy="13955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6"/>
          <p:cNvSpPr txBox="1"/>
          <p:nvPr/>
        </p:nvSpPr>
        <p:spPr>
          <a:xfrm>
            <a:off x="1386788" y="4647175"/>
            <a:ext cx="1293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Duolingo.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568588" y="3773575"/>
            <a:ext cx="930000" cy="87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6466" y="3943896"/>
            <a:ext cx="534090" cy="53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042675" y="960388"/>
            <a:ext cx="110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Busuu.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4130875" y="1299088"/>
            <a:ext cx="930000" cy="851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9925" y="1488738"/>
            <a:ext cx="491900" cy="4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6811275" y="3773575"/>
            <a:ext cx="930000" cy="873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3313" y="3986828"/>
            <a:ext cx="465919" cy="4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6736575" y="4647175"/>
            <a:ext cx="115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Drops.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 rot="10800000">
            <a:off x="4342654" y="2310900"/>
            <a:ext cx="458700" cy="507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7046925" y="2992500"/>
            <a:ext cx="458700" cy="58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800638" y="3049000"/>
            <a:ext cx="465900" cy="533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133510" y="2474113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Duolingo.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3695885" y="4714888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Busuu.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6296185" y="2445850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Drops.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D.5">
            <a:hlinkClick r:id="" action="ppaction://media"/>
            <a:extLst>
              <a:ext uri="{FF2B5EF4-FFF2-40B4-BE49-F238E27FC236}">
                <a16:creationId xmlns:a16="http://schemas.microsoft.com/office/drawing/2014/main" id="{7890969B-7F62-4C05-AF49-08350F33A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77818" y="4332448"/>
            <a:ext cx="487363" cy="4873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91E07C-603F-443C-B1F8-40BA0A2E08D4}"/>
              </a:ext>
            </a:extLst>
          </p:cNvPr>
          <p:cNvSpPr txBox="1"/>
          <p:nvPr/>
        </p:nvSpPr>
        <p:spPr>
          <a:xfrm>
            <a:off x="7196174" y="-2589"/>
            <a:ext cx="202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Duolingo, </a:t>
            </a:r>
            <a:r>
              <a:rPr lang="es-MX" sz="1000" dirty="0" err="1">
                <a:solidFill>
                  <a:schemeClr val="bg1"/>
                </a:solidFill>
              </a:rPr>
              <a:t>Busuu</a:t>
            </a:r>
            <a:r>
              <a:rPr lang="es-MX" sz="1000" dirty="0">
                <a:solidFill>
                  <a:schemeClr val="bg1"/>
                </a:solidFill>
              </a:rPr>
              <a:t>, </a:t>
            </a:r>
            <a:r>
              <a:rPr lang="es-MX" sz="1000" dirty="0" err="1">
                <a:solidFill>
                  <a:schemeClr val="bg1"/>
                </a:solidFill>
              </a:rPr>
              <a:t>Drops</a:t>
            </a:r>
            <a:r>
              <a:rPr lang="es-MX" sz="1000" dirty="0">
                <a:solidFill>
                  <a:schemeClr val="bg1"/>
                </a:solidFill>
              </a:rPr>
              <a:t>, 2021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dbbfd643_1_0"/>
          <p:cNvSpPr txBox="1"/>
          <p:nvPr/>
        </p:nvSpPr>
        <p:spPr>
          <a:xfrm>
            <a:off x="2329200" y="509250"/>
            <a:ext cx="448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FFFFFF"/>
                </a:solidFill>
              </a:rPr>
              <a:t>¿Cómo acceder a Duolingo?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83" name="Google Shape;183;gd5dbbfd643_1_0"/>
          <p:cNvSpPr txBox="1"/>
          <p:nvPr/>
        </p:nvSpPr>
        <p:spPr>
          <a:xfrm>
            <a:off x="379260" y="1218375"/>
            <a:ext cx="191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1: Instala  la aplicación.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84" name="Google Shape;184;gd5dbbfd643_1_0"/>
          <p:cNvSpPr/>
          <p:nvPr/>
        </p:nvSpPr>
        <p:spPr>
          <a:xfrm>
            <a:off x="357650" y="1696800"/>
            <a:ext cx="1956300" cy="30060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gd5dbbfd643_1_0"/>
          <p:cNvPicPr preferRelativeResize="0"/>
          <p:nvPr/>
        </p:nvPicPr>
        <p:blipFill rotWithShape="1">
          <a:blip r:embed="rId3">
            <a:alphaModFix/>
          </a:blip>
          <a:srcRect t="5297" b="15033"/>
          <a:stretch/>
        </p:blipFill>
        <p:spPr>
          <a:xfrm>
            <a:off x="516463" y="1785538"/>
            <a:ext cx="1638675" cy="28285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gd5dbbfd643_1_0"/>
          <p:cNvSpPr txBox="1"/>
          <p:nvPr/>
        </p:nvSpPr>
        <p:spPr>
          <a:xfrm>
            <a:off x="2412663" y="1218375"/>
            <a:ext cx="2085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2:  Sigue las indicaciones.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87" name="Google Shape;187;gd5dbbfd643_1_0"/>
          <p:cNvSpPr txBox="1"/>
          <p:nvPr/>
        </p:nvSpPr>
        <p:spPr>
          <a:xfrm>
            <a:off x="4425950" y="1218375"/>
            <a:ext cx="223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3: Responde a las preguntas.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88" name="Google Shape;188;gd5dbbfd643_1_0"/>
          <p:cNvSpPr/>
          <p:nvPr/>
        </p:nvSpPr>
        <p:spPr>
          <a:xfrm>
            <a:off x="2477000" y="1696800"/>
            <a:ext cx="1956300" cy="30060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d5dbbfd643_1_0"/>
          <p:cNvPicPr preferRelativeResize="0"/>
          <p:nvPr/>
        </p:nvPicPr>
        <p:blipFill rotWithShape="1">
          <a:blip r:embed="rId4">
            <a:alphaModFix/>
          </a:blip>
          <a:srcRect b="6173"/>
          <a:stretch/>
        </p:blipFill>
        <p:spPr>
          <a:xfrm>
            <a:off x="2635813" y="1785550"/>
            <a:ext cx="1638675" cy="28285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Google Shape;190;gd5dbbfd643_1_0"/>
          <p:cNvSpPr/>
          <p:nvPr/>
        </p:nvSpPr>
        <p:spPr>
          <a:xfrm>
            <a:off x="4566500" y="1696800"/>
            <a:ext cx="1956300" cy="30060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gd5dbbfd643_1_0"/>
          <p:cNvPicPr preferRelativeResize="0"/>
          <p:nvPr/>
        </p:nvPicPr>
        <p:blipFill rotWithShape="1">
          <a:blip r:embed="rId5">
            <a:alphaModFix/>
          </a:blip>
          <a:srcRect l="3222" t="5453" b="5586"/>
          <a:stretch/>
        </p:blipFill>
        <p:spPr>
          <a:xfrm>
            <a:off x="4755150" y="1785550"/>
            <a:ext cx="1585901" cy="28285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" name="Google Shape;192;gd5dbbfd643_1_0"/>
          <p:cNvSpPr/>
          <p:nvPr/>
        </p:nvSpPr>
        <p:spPr>
          <a:xfrm>
            <a:off x="6695625" y="1696800"/>
            <a:ext cx="1956300" cy="30060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gd5dbbfd643_1_0"/>
          <p:cNvPicPr preferRelativeResize="0"/>
          <p:nvPr/>
        </p:nvPicPr>
        <p:blipFill rotWithShape="1">
          <a:blip r:embed="rId6">
            <a:alphaModFix/>
          </a:blip>
          <a:srcRect t="3834" b="5073"/>
          <a:stretch/>
        </p:blipFill>
        <p:spPr>
          <a:xfrm>
            <a:off x="6880825" y="1785550"/>
            <a:ext cx="1585901" cy="28285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gd5dbbfd643_1_0"/>
          <p:cNvSpPr txBox="1"/>
          <p:nvPr/>
        </p:nvSpPr>
        <p:spPr>
          <a:xfrm>
            <a:off x="6596625" y="1218375"/>
            <a:ext cx="21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Paso 4: Da inicio a tus actividades.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6" name="Google Shape;174;p6">
            <a:extLst>
              <a:ext uri="{FF2B5EF4-FFF2-40B4-BE49-F238E27FC236}">
                <a16:creationId xmlns:a16="http://schemas.microsoft.com/office/drawing/2014/main" id="{68B44548-900B-40F3-ACD2-3E0642A03602}"/>
              </a:ext>
            </a:extLst>
          </p:cNvPr>
          <p:cNvSpPr txBox="1"/>
          <p:nvPr/>
        </p:nvSpPr>
        <p:spPr>
          <a:xfrm>
            <a:off x="6950925" y="4702800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Duolingo.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>
            <a:extLst>
              <a:ext uri="{FF2B5EF4-FFF2-40B4-BE49-F238E27FC236}">
                <a16:creationId xmlns:a16="http://schemas.microsoft.com/office/drawing/2014/main" id="{D22ECE1A-00AB-475E-A27D-3C0DDE1AEA2A}"/>
              </a:ext>
            </a:extLst>
          </p:cNvPr>
          <p:cNvSpPr txBox="1"/>
          <p:nvPr/>
        </p:nvSpPr>
        <p:spPr>
          <a:xfrm>
            <a:off x="4695108" y="4702800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Duolingo.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74;p6">
            <a:extLst>
              <a:ext uri="{FF2B5EF4-FFF2-40B4-BE49-F238E27FC236}">
                <a16:creationId xmlns:a16="http://schemas.microsoft.com/office/drawing/2014/main" id="{8D6EBA62-83B1-45CB-9F93-16C8390A7543}"/>
              </a:ext>
            </a:extLst>
          </p:cNvPr>
          <p:cNvSpPr txBox="1"/>
          <p:nvPr/>
        </p:nvSpPr>
        <p:spPr>
          <a:xfrm>
            <a:off x="2635596" y="4702800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Duolingo.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74;p6">
            <a:extLst>
              <a:ext uri="{FF2B5EF4-FFF2-40B4-BE49-F238E27FC236}">
                <a16:creationId xmlns:a16="http://schemas.microsoft.com/office/drawing/2014/main" id="{E487BDE5-B83A-4E53-8A0F-9FA7250FC2C5}"/>
              </a:ext>
            </a:extLst>
          </p:cNvPr>
          <p:cNvSpPr txBox="1"/>
          <p:nvPr/>
        </p:nvSpPr>
        <p:spPr>
          <a:xfrm>
            <a:off x="492075" y="4702800"/>
            <a:ext cx="18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Interacción en Duolingo.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33108C-F61D-4FC9-A34E-A38FB17BF72A}"/>
              </a:ext>
            </a:extLst>
          </p:cNvPr>
          <p:cNvSpPr txBox="1"/>
          <p:nvPr/>
        </p:nvSpPr>
        <p:spPr>
          <a:xfrm>
            <a:off x="7761055" y="-59805"/>
            <a:ext cx="111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Duolingo, 2021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 idx="4294967295"/>
          </p:nvPr>
        </p:nvSpPr>
        <p:spPr>
          <a:xfrm>
            <a:off x="1459149" y="422839"/>
            <a:ext cx="6819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5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tus gustos te ayuden a lograr el objetivo</a:t>
            </a:r>
            <a:endParaRPr sz="25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3919463" y="3286563"/>
            <a:ext cx="126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Spotify.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7008675" y="3286563"/>
            <a:ext cx="11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Netflix.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963175" y="3286563"/>
            <a:ext cx="11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de Kindle.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621925" y="1399438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3644675" y="1399438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6667425" y="1399438"/>
            <a:ext cx="1816200" cy="1777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774" y="2058538"/>
            <a:ext cx="1528003" cy="4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113" y="1637766"/>
            <a:ext cx="1232837" cy="92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2213" y="2562388"/>
            <a:ext cx="906650" cy="5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128" y="1802449"/>
            <a:ext cx="971788" cy="97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/>
          <p:nvPr/>
        </p:nvSpPr>
        <p:spPr>
          <a:xfrm>
            <a:off x="480450" y="4045800"/>
            <a:ext cx="8183100" cy="85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585625" y="4172000"/>
            <a:ext cx="793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Puedes ocupar tus gustos a tu favor para lograr el objetivo de adquirir un nuevo idioma.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689</Words>
  <Application>Microsoft Office PowerPoint</Application>
  <PresentationFormat>Presentación en pantalla (16:9)</PresentationFormat>
  <Paragraphs>77</Paragraphs>
  <Slides>12</Slides>
  <Notes>12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Roboto</vt:lpstr>
      <vt:lpstr>Lato</vt:lpstr>
      <vt:lpstr>Arial</vt:lpstr>
      <vt:lpstr>Raleway</vt:lpstr>
      <vt:lpstr>Swiss</vt:lpstr>
      <vt:lpstr>Estrategias para el aprendizaje de un nuevo idioma</vt:lpstr>
      <vt:lpstr>Presentación de PowerPoint</vt:lpstr>
      <vt:lpstr>Presentación de PowerPoint</vt:lpstr>
      <vt:lpstr>¡Házlo tú mismo!</vt:lpstr>
      <vt:lpstr>¿Cómo hacer llavero de tarjetas?</vt:lpstr>
      <vt:lpstr>Aplicaciones</vt:lpstr>
      <vt:lpstr>Presentación de PowerPoint</vt:lpstr>
      <vt:lpstr>Presentación de PowerPoint</vt:lpstr>
      <vt:lpstr>Que tus gustos te ayuden a lograr el objetivo</vt:lpstr>
      <vt:lpstr>Presentación de PowerPoint</vt:lpstr>
      <vt:lpstr>¿Cómo acceder a Spotify?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el aprendizaje de un nuevo idioma</dc:title>
  <dc:creator>Sofia Azócar Peters</dc:creator>
  <cp:lastModifiedBy>Sofía Peters</cp:lastModifiedBy>
  <cp:revision>11</cp:revision>
  <dcterms:modified xsi:type="dcterms:W3CDTF">2021-04-29T16:36:11Z</dcterms:modified>
</cp:coreProperties>
</file>